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4889AC5-031D-406A-B72D-89C59FD35281}">
  <a:tblStyle styleId="{D4889AC5-031D-406A-B72D-89C59FD3528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AG-0ZfpaLey6rJMIdwY5otFX_CnxQE04xhbEebmxtws/copy?usp=sharing" TargetMode="External"/><Relationship Id="rId5" Type="http://schemas.openxmlformats.org/officeDocument/2006/relationships/hyperlink" Target="https://docs.google.com/presentation/d/1V5EokQLsJvLlS6RGjCN7fXGhQRBBINiSkeMzJ7mTMqY/copy?usp=sharing" TargetMode="External"/><Relationship Id="rId6" Type="http://schemas.openxmlformats.org/officeDocument/2006/relationships/hyperlink" Target="https://docs.google.com/presentation/d/1t8CyoIbFclfL--T9ru1xMm39x6lVgbxr1dNZJZPz5IE/copy?usp=sharing" TargetMode="External"/><Relationship Id="rId7"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tAKnJL5kXgOELWlbB5n95jPa57nmpNtAnB8V26Inh58/copy?usp=sharing" TargetMode="External"/><Relationship Id="rId5" Type="http://schemas.openxmlformats.org/officeDocument/2006/relationships/hyperlink" Target="https://docs.google.com/presentation/d/1GPEazhsRoeRYlFDJA8ZN5xWTH45ahhJFnnFqeLTTgUw/copy?usp=sharing" TargetMode="External"/><Relationship Id="rId6" Type="http://schemas.openxmlformats.org/officeDocument/2006/relationships/hyperlink" Target="https://docs.google.com/presentation/d/18_BxjfeibrwplLNlxrzC-mTtU9aKyHXb-dElfSlgZnE/copy?usp=sharing" TargetMode="External"/><Relationship Id="rId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97038"/>
          <a:ext cx="3000000" cy="3000000"/>
        </p:xfrm>
        <a:graphic>
          <a:graphicData uri="http://schemas.openxmlformats.org/drawingml/2006/table">
            <a:tbl>
              <a:tblPr>
                <a:noFill/>
                <a:tableStyleId>{D4889AC5-031D-406A-B72D-89C59FD35281}</a:tableStyleId>
              </a:tblPr>
              <a:tblGrid>
                <a:gridCol w="1458775"/>
                <a:gridCol w="3684800"/>
                <a:gridCol w="3910450"/>
              </a:tblGrid>
              <a:tr h="3363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5: Networks of Exchange</a:t>
                      </a:r>
                      <a:endParaRPr b="1">
                        <a:latin typeface="Inter"/>
                        <a:ea typeface="Inter"/>
                        <a:cs typeface="Inter"/>
                        <a:sym typeface="Inter"/>
                      </a:endParaRPr>
                    </a:p>
                  </a:txBody>
                  <a:tcPr marT="91425" marB="91425" marR="91425" marL="91425"/>
                </a:tc>
                <a:tc hMerge="1"/>
              </a:tr>
              <a:tr h="4916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trade between tribes help spread culture between different Native American regions in North America?</a:t>
                      </a:r>
                      <a:endParaRPr sz="1200"/>
                    </a:p>
                  </a:txBody>
                  <a:tcPr marT="91425" marB="91425" marR="91425" marL="91425"/>
                </a:tc>
                <a:tc hMerge="1"/>
              </a:tr>
              <a:tr h="3234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7.3, 7.4, 7.8</a:t>
                      </a:r>
                      <a:endParaRPr/>
                    </a:p>
                  </a:txBody>
                  <a:tcPr marT="91425" marB="91425" marR="91425" marL="91425"/>
                </a:tc>
                <a:tc hMerge="1"/>
              </a:tr>
              <a:tr h="4916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a:p>
                  </a:txBody>
                  <a:tcPr marT="91425" marB="91425" marR="91425" marL="91425">
                    <a:lnB cap="flat" cmpd="sng" w="9525">
                      <a:solidFill>
                        <a:srgbClr val="9E9E9E"/>
                      </a:solidFill>
                      <a:prstDash val="solid"/>
                      <a:round/>
                      <a:headEnd len="sm" w="sm" type="none"/>
                      <a:tailEnd len="sm" w="sm" type="none"/>
                    </a:lnB>
                  </a:tcPr>
                </a:tc>
                <a:tc hMerge="1"/>
              </a:tr>
              <a:tr h="4657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 Model Vocabulary: </a:t>
                      </a:r>
                      <a:r>
                        <a:rPr lang="en" sz="1200">
                          <a:latin typeface="Inter"/>
                          <a:ea typeface="Inter"/>
                          <a:cs typeface="Inter"/>
                          <a:sym typeface="Inter"/>
                        </a:rPr>
                        <a:t>Network</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Anticipatory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1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2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Networks Gallery Walk to acquire information about specific characteristics of culture and trade in various North American regions. Then, students will come back together to continue learning about methods of exchange and significance of trade networks.</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626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Post </a:t>
                      </a:r>
                      <a:r>
                        <a:rPr lang="en" sz="1200">
                          <a:solidFill>
                            <a:schemeClr val="dk1"/>
                          </a:solidFill>
                          <a:latin typeface="Inter"/>
                          <a:ea typeface="Inter"/>
                          <a:cs typeface="Inter"/>
                          <a:sym typeface="Inter"/>
                        </a:rPr>
                        <a:t>slides</a:t>
                      </a:r>
                      <a:r>
                        <a:rPr lang="en" sz="1200">
                          <a:solidFill>
                            <a:schemeClr val="dk1"/>
                          </a:solidFill>
                          <a:latin typeface="Inter"/>
                          <a:ea typeface="Inter"/>
                          <a:cs typeface="Inter"/>
                          <a:sym typeface="Inter"/>
                        </a:rPr>
                        <a:t> and set up materials (e.g. markers) around the room for the gallery walk found within the </a:t>
                      </a:r>
                      <a:r>
                        <a:rPr lang="en" sz="1200" u="sng">
                          <a:solidFill>
                            <a:schemeClr val="hlink"/>
                          </a:solidFill>
                          <a:latin typeface="Inter"/>
                          <a:ea typeface="Inter"/>
                          <a:cs typeface="Inter"/>
                          <a:sym typeface="Inter"/>
                          <a:hlinkClick r:id="rId5"/>
                        </a:rPr>
                        <a:t>Indigenous Networks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and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6"/>
                        </a:rPr>
                        <a:t>Indigenous Networks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information about trade networks and support students with their guided notes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group, move to each image around the classroom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on the Indigenous Networks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Continue to answer questions while listening to teacher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(60-</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09563"/>
          <a:ext cx="3000000" cy="3000000"/>
        </p:xfrm>
        <a:graphic>
          <a:graphicData uri="http://schemas.openxmlformats.org/drawingml/2006/table">
            <a:tbl>
              <a:tblPr>
                <a:noFill/>
                <a:tableStyleId>{D4889AC5-031D-406A-B72D-89C59FD35281}</a:tableStyleId>
              </a:tblPr>
              <a:tblGrid>
                <a:gridCol w="1458775"/>
                <a:gridCol w="3684800"/>
                <a:gridCol w="3910450"/>
              </a:tblGrid>
              <a:tr h="3670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5: Networks of Exchange - Continued</a:t>
                      </a:r>
                      <a:endParaRPr>
                        <a:latin typeface="Inter"/>
                        <a:ea typeface="Inter"/>
                        <a:cs typeface="Inter"/>
                        <a:sym typeface="Inter"/>
                      </a:endParaRPr>
                    </a:p>
                  </a:txBody>
                  <a:tcPr marT="91425" marB="91425" marR="91425" marL="91425"/>
                </a:tc>
                <a:tc hMerge="1"/>
              </a:tr>
              <a:tr h="5146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Guide students through the </a:t>
                      </a:r>
                      <a:r>
                        <a:rPr lang="en" sz="1200" u="sng">
                          <a:solidFill>
                            <a:schemeClr val="hlink"/>
                          </a:solidFill>
                          <a:latin typeface="Inter"/>
                          <a:ea typeface="Inter"/>
                          <a:cs typeface="Inter"/>
                          <a:sym typeface="Inter"/>
                          <a:hlinkClick r:id="rId4"/>
                        </a:rPr>
                        <a:t>Introduction to Formative Assessments Presentation</a:t>
                      </a:r>
                      <a:r>
                        <a:rPr lang="en" sz="1200">
                          <a:solidFill>
                            <a:schemeClr val="dk1"/>
                          </a:solidFill>
                          <a:latin typeface="Inter"/>
                          <a:ea typeface="Inter"/>
                          <a:cs typeface="Inter"/>
                          <a:sym typeface="Inter"/>
                        </a:rPr>
                        <a:t>. Then give students practice with one focused on the skill of Evaluating Evidence and Indigenous Trade Networks.</a:t>
                      </a:r>
                      <a:endParaRPr sz="1200">
                        <a:solidFill>
                          <a:schemeClr val="dk1"/>
                        </a:solidFill>
                        <a:latin typeface="Inter"/>
                        <a:ea typeface="Inter"/>
                        <a:cs typeface="Inter"/>
                        <a:sym typeface="Inter"/>
                      </a:endParaRPr>
                    </a:p>
                  </a:txBody>
                  <a:tcPr marT="91425" marB="91425" marR="91425" marL="91425"/>
                </a:tc>
                <a:tc hMerge="1"/>
              </a:tr>
              <a:tr h="9825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an introduction to Formative Assessments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Handout </a:t>
                      </a:r>
                      <a:r>
                        <a:rPr lang="en" sz="1200" u="sng">
                          <a:solidFill>
                            <a:schemeClr val="hlink"/>
                          </a:solidFill>
                          <a:latin typeface="Inter"/>
                          <a:ea typeface="Inter"/>
                          <a:cs typeface="Inter"/>
                          <a:sym typeface="Inter"/>
                          <a:hlinkClick r:id="rId5"/>
                        </a:rPr>
                        <a:t>Formative Assessment Indigenous Trade Networks- EVI</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Consider engaging in a class discussion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about Formative Assessments as needed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excerpt and answer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Participate in class discussion</a:t>
                      </a:r>
                      <a:endParaRPr sz="1200">
                        <a:solidFill>
                          <a:schemeClr val="dk1"/>
                        </a:solidFill>
                        <a:latin typeface="Inter"/>
                        <a:ea typeface="Inter"/>
                        <a:cs typeface="Inter"/>
                        <a:sym typeface="Inter"/>
                      </a:endParaRPr>
                    </a:p>
                  </a:txBody>
                  <a:tcPr marT="91425" marB="91425" marR="91425" marL="91425"/>
                </a:tc>
              </a:tr>
              <a:tr h="677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9100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back to “Do First”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and support as necessary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Reconsider each statement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whether they agree or disagree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an </a:t>
                      </a:r>
                      <a:r>
                        <a:rPr lang="en" sz="1200">
                          <a:solidFill>
                            <a:schemeClr val="dk1"/>
                          </a:solidFill>
                          <a:latin typeface="Inter"/>
                          <a:ea typeface="Inter"/>
                          <a:cs typeface="Inter"/>
                          <a:sym typeface="Inter"/>
                        </a:rPr>
                        <a:t>explanation</a:t>
                      </a:r>
                      <a:r>
                        <a:rPr lang="en" sz="1200">
                          <a:solidFill>
                            <a:schemeClr val="dk1"/>
                          </a:solidFill>
                          <a:latin typeface="Inter"/>
                          <a:ea typeface="Inter"/>
                          <a:cs typeface="Inter"/>
                          <a:sym typeface="Inter"/>
                        </a:rPr>
                        <a:t> for their opinion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470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6"/>
                        </a:rPr>
                        <a:t>Unit 1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9665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1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(60-</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